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5249" y="1958981"/>
            <a:ext cx="5042148" cy="1470025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0376" y="3717032"/>
            <a:ext cx="4498848" cy="5760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72200" y="6536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0614E-924E-40DF-8991-7BF0B3714A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MCE powerpoint branding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733424"/>
            <a:ext cx="2987824" cy="59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47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863"/>
            <a:ext cx="8229600" cy="552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672D-8EB2-47FA-94CD-429102BB51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1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383B-A13B-4C2E-8C05-4EEA7D6DD3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4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1529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152900" cy="247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152900"/>
            <a:ext cx="4152900" cy="247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526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863"/>
            <a:ext cx="8229600" cy="5524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28A9-CFC9-4699-94A5-EB56239252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4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BEB8-C45E-47CB-B956-C1D4F68E19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2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863"/>
            <a:ext cx="8229600" cy="552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6A2A7-AA0D-4BF2-B65D-427045BDA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5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863"/>
            <a:ext cx="8229600" cy="552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A0B3-BBB6-4221-A034-5E17A046A7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863"/>
            <a:ext cx="8229600" cy="552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724D-C2C5-4542-BF75-1D71788254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6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EABC-6952-4C3F-AA4D-BD0D706B4B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FCC8-9082-43BF-918D-D85398E003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DFD0-0163-4763-8820-450E31ABF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25717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257175">
              <a:defRPr/>
            </a:pPr>
            <a:fld id="{866EBB3D-EAB1-47E5-9D6C-7B2F4ADAC9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696"/>
            <a:ext cx="822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780"/>
            <a:ext cx="8229600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6669360"/>
            <a:ext cx="9155113" cy="19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73063" y="6653294"/>
            <a:ext cx="2185214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75" dirty="0">
                <a:solidFill>
                  <a:prstClr val="white"/>
                </a:solidFill>
                <a:latin typeface="Arial" panose="020B0604020202020204" pitchFamily="34" charset="0"/>
                <a:ea typeface="Dax"/>
                <a:cs typeface="Arial" panose="020B0604020202020204" pitchFamily="34" charset="0"/>
              </a:rPr>
              <a:t>© 2015 Marshall Cavendish Education | Confidential</a:t>
            </a:r>
          </a:p>
        </p:txBody>
      </p:sp>
      <p:pic>
        <p:nvPicPr>
          <p:cNvPr id="13" name="Picture 12" descr="NEW_MCE Powerpoint Template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"/>
            <a:ext cx="9155113" cy="8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0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257175" rtl="0" fontAlgn="base">
        <a:spcBef>
          <a:spcPct val="0"/>
        </a:spcBef>
        <a:spcAft>
          <a:spcPct val="0"/>
        </a:spcAft>
        <a:defRPr sz="1688" b="1" kern="1200">
          <a:solidFill>
            <a:srgbClr val="FF3300"/>
          </a:solidFill>
          <a:latin typeface="Arial" charset="0"/>
          <a:ea typeface="+mj-ea"/>
          <a:cs typeface="+mj-cs"/>
        </a:defRPr>
      </a:lvl1pPr>
      <a:lvl2pPr algn="l" defTabSz="257175" rtl="0" fontAlgn="base">
        <a:spcBef>
          <a:spcPct val="0"/>
        </a:spcBef>
        <a:spcAft>
          <a:spcPct val="0"/>
        </a:spcAft>
        <a:defRPr sz="1688" b="1">
          <a:solidFill>
            <a:srgbClr val="FF3300"/>
          </a:solidFill>
          <a:latin typeface="Arial" charset="0"/>
        </a:defRPr>
      </a:lvl2pPr>
      <a:lvl3pPr algn="l" defTabSz="257175" rtl="0" fontAlgn="base">
        <a:spcBef>
          <a:spcPct val="0"/>
        </a:spcBef>
        <a:spcAft>
          <a:spcPct val="0"/>
        </a:spcAft>
        <a:defRPr sz="1688" b="1">
          <a:solidFill>
            <a:srgbClr val="FF3300"/>
          </a:solidFill>
          <a:latin typeface="Arial" charset="0"/>
        </a:defRPr>
      </a:lvl3pPr>
      <a:lvl4pPr algn="l" defTabSz="257175" rtl="0" fontAlgn="base">
        <a:spcBef>
          <a:spcPct val="0"/>
        </a:spcBef>
        <a:spcAft>
          <a:spcPct val="0"/>
        </a:spcAft>
        <a:defRPr sz="1688" b="1">
          <a:solidFill>
            <a:srgbClr val="FF3300"/>
          </a:solidFill>
          <a:latin typeface="Arial" charset="0"/>
        </a:defRPr>
      </a:lvl4pPr>
      <a:lvl5pPr algn="l" defTabSz="257175" rtl="0" fontAlgn="base">
        <a:spcBef>
          <a:spcPct val="0"/>
        </a:spcBef>
        <a:spcAft>
          <a:spcPct val="0"/>
        </a:spcAft>
        <a:defRPr sz="1688" b="1">
          <a:solidFill>
            <a:srgbClr val="FF3300"/>
          </a:solidFill>
          <a:latin typeface="Arial" charset="0"/>
        </a:defRPr>
      </a:lvl5pPr>
      <a:lvl6pPr marL="257175" algn="l" defTabSz="257175" rtl="0" fontAlgn="base">
        <a:spcBef>
          <a:spcPct val="0"/>
        </a:spcBef>
        <a:spcAft>
          <a:spcPct val="0"/>
        </a:spcAft>
        <a:defRPr sz="1688" b="1">
          <a:solidFill>
            <a:srgbClr val="FF3300"/>
          </a:solidFill>
          <a:latin typeface="Arial" charset="0"/>
        </a:defRPr>
      </a:lvl6pPr>
      <a:lvl7pPr marL="514350" algn="l" defTabSz="257175" rtl="0" fontAlgn="base">
        <a:spcBef>
          <a:spcPct val="0"/>
        </a:spcBef>
        <a:spcAft>
          <a:spcPct val="0"/>
        </a:spcAft>
        <a:defRPr sz="1688" b="1">
          <a:solidFill>
            <a:srgbClr val="FF3300"/>
          </a:solidFill>
          <a:latin typeface="Arial" charset="0"/>
        </a:defRPr>
      </a:lvl7pPr>
      <a:lvl8pPr marL="771525" algn="l" defTabSz="257175" rtl="0" fontAlgn="base">
        <a:spcBef>
          <a:spcPct val="0"/>
        </a:spcBef>
        <a:spcAft>
          <a:spcPct val="0"/>
        </a:spcAft>
        <a:defRPr sz="1688" b="1">
          <a:solidFill>
            <a:srgbClr val="FF3300"/>
          </a:solidFill>
          <a:latin typeface="Arial" charset="0"/>
        </a:defRPr>
      </a:lvl8pPr>
      <a:lvl9pPr marL="1028700" algn="l" defTabSz="257175" rtl="0" fontAlgn="base">
        <a:spcBef>
          <a:spcPct val="0"/>
        </a:spcBef>
        <a:spcAft>
          <a:spcPct val="0"/>
        </a:spcAft>
        <a:defRPr sz="1688" b="1">
          <a:solidFill>
            <a:srgbClr val="FF3300"/>
          </a:solidFill>
          <a:latin typeface="Arial" charset="0"/>
        </a:defRPr>
      </a:lvl9pPr>
    </p:titleStyle>
    <p:bodyStyle>
      <a:lvl1pPr marL="192881" indent="-192881" algn="l" defTabSz="257175" rtl="0" fontAlgn="base">
        <a:spcBef>
          <a:spcPct val="20000"/>
        </a:spcBef>
        <a:spcAft>
          <a:spcPct val="0"/>
        </a:spcAft>
        <a:buFont typeface="Arial" charset="0"/>
        <a:buChar char="•"/>
        <a:defRPr sz="1575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417910" indent="-160735" algn="l" defTabSz="257175" rtl="0" fontAlgn="base">
        <a:spcBef>
          <a:spcPct val="20000"/>
        </a:spcBef>
        <a:spcAft>
          <a:spcPct val="0"/>
        </a:spcAft>
        <a:buFont typeface="Arial" charset="0"/>
        <a:buChar char="–"/>
        <a:defRPr sz="135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642938" indent="-128588" algn="l" defTabSz="257175" rtl="0" fontAlgn="base">
        <a:spcBef>
          <a:spcPct val="20000"/>
        </a:spcBef>
        <a:spcAft>
          <a:spcPct val="0"/>
        </a:spcAft>
        <a:buFont typeface="Arial" charset="0"/>
        <a:buChar char="•"/>
        <a:defRPr sz="1125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900113" indent="-128588" algn="l" defTabSz="257175" rtl="0" fontAlgn="base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157288" indent="-128588" algn="l" defTabSz="257175" rtl="0" fontAlgn="base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358"/>
            <a:ext cx="8229600" cy="552450"/>
          </a:xfrm>
        </p:spPr>
        <p:txBody>
          <a:bodyPr/>
          <a:lstStyle/>
          <a:p>
            <a:r>
              <a:rPr lang="zh-CN" altLang="en-US" dirty="0"/>
              <a:t>华语会话 初</a:t>
            </a:r>
            <a:r>
              <a:rPr lang="zh-CN" altLang="en-US" dirty="0" smtClean="0"/>
              <a:t>级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SG" dirty="0">
                <a:latin typeface="+mn-lt"/>
              </a:rPr>
              <a:t>Conversational </a:t>
            </a:r>
            <a:r>
              <a:rPr lang="en-SG" dirty="0" smtClean="0">
                <a:latin typeface="+mn-lt"/>
              </a:rPr>
              <a:t>Chinese – Elementary</a:t>
            </a:r>
            <a:br>
              <a:rPr lang="en-SG" dirty="0" smtClean="0">
                <a:latin typeface="+mn-lt"/>
              </a:rPr>
            </a:br>
            <a:r>
              <a:rPr lang="en-SG" dirty="0" smtClean="0">
                <a:latin typeface="+mn-lt"/>
              </a:rPr>
              <a:t>(13-16 years old)</a:t>
            </a:r>
            <a:r>
              <a:rPr lang="en-SG" dirty="0" smtClean="0"/>
              <a:t/>
            </a:r>
            <a:br>
              <a:rPr lang="en-SG" dirty="0" smtClean="0"/>
            </a:br>
            <a:endParaRPr lang="en-SG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346616" y="1988840"/>
          <a:ext cx="2103749" cy="252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5076190" imgH="7104762" progId="MSPhotoEd.3">
                  <p:embed/>
                </p:oleObj>
              </mc:Choice>
              <mc:Fallback>
                <p:oleObj name="Photo Editor Photo" r:id="rId3" imgW="5076190" imgH="71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16" y="1988840"/>
                        <a:ext cx="2103749" cy="2524498"/>
                      </a:xfrm>
                      <a:prstGeom prst="rect">
                        <a:avLst/>
                      </a:prstGeom>
                      <a:noFill/>
                      <a:ln w="9525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 descr="CCM_E2_cov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622" y="4289611"/>
            <a:ext cx="1882589" cy="2259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61764" y="1911647"/>
            <a:ext cx="5855477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lnSpc>
                <a:spcPct val="8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"/>
            </a:pPr>
            <a:r>
              <a:rPr lang="zh-CN" altLang="en-US" sz="2400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适</a:t>
            </a:r>
            <a:r>
              <a:rPr lang="zh-CN" altLang="en-US" sz="2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合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非华族中</a:t>
            </a:r>
            <a:r>
              <a:rPr lang="zh-CN" altLang="en-US" sz="24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学</a:t>
            </a:r>
            <a:r>
              <a:rPr lang="zh-CN" altLang="en-US" sz="2400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学生</a:t>
            </a:r>
            <a:endParaRPr lang="en-US" altLang="zh-CN" sz="2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44500" indent="-444500">
              <a:lnSpc>
                <a:spcPct val="8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"/>
            </a:pPr>
            <a:r>
              <a:rPr lang="zh-CN" altLang="en-US" sz="2400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学</a:t>
            </a:r>
            <a:r>
              <a:rPr lang="zh-CN" altLang="en-US" sz="2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生能透过此系列学习华文文化与价值观</a:t>
            </a:r>
            <a:r>
              <a:rPr lang="zh-CN" altLang="en-US" sz="2400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念</a:t>
            </a:r>
            <a:endParaRPr lang="en-US" altLang="zh-CN" sz="2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"/>
            </a:pPr>
            <a:r>
              <a:rPr lang="zh-CN" altLang="en-US" sz="2400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帮</a:t>
            </a:r>
            <a:r>
              <a:rPr lang="zh-CN" altLang="en-US" sz="2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助学生更好地与华人同胞建立融洽和谐的关</a:t>
            </a:r>
            <a:r>
              <a:rPr lang="zh-CN" altLang="en-US" sz="2400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系</a:t>
            </a:r>
            <a:endParaRPr lang="en-US" altLang="zh-CN" sz="2400" dirty="0" smtClean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"/>
            </a:pPr>
            <a:r>
              <a:rPr lang="zh-CN" altLang="en-US" sz="2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着重于沟</a:t>
            </a:r>
            <a:r>
              <a:rPr lang="zh-CN" altLang="en-US" sz="2400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通</a:t>
            </a:r>
            <a:endParaRPr lang="en-US" altLang="zh-CN" sz="2400" dirty="0" smtClean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"/>
            </a:pPr>
            <a:r>
              <a:rPr lang="zh-CN" altLang="en-US" sz="2400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适</a:t>
            </a:r>
            <a:r>
              <a:rPr lang="zh-CN" altLang="en-US" sz="24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于</a:t>
            </a:r>
            <a:r>
              <a:rPr lang="zh-CN" altLang="en-US" sz="24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补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充课程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"/>
            </a:pPr>
            <a:endParaRPr lang="en-US" altLang="zh-CN" sz="2600" dirty="0" smtClean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"/>
            </a:pPr>
            <a:r>
              <a:rPr lang="en-US" altLang="zh-CN" sz="2400" dirty="0" smtClean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Non-Chinese Secondary </a:t>
            </a:r>
            <a:r>
              <a:rPr lang="en-US" altLang="zh-CN" sz="2400" dirty="0" smtClean="0">
                <a:ea typeface="SimSun" panose="02010600030101010101" pitchFamily="2" charset="-122"/>
                <a:cs typeface="Arial" panose="020B0604020202020204" pitchFamily="34" charset="0"/>
              </a:rPr>
              <a:t>students learning Chinese as a third language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"/>
            </a:pPr>
            <a:r>
              <a:rPr lang="en-US" altLang="zh-CN" sz="2400" dirty="0" smtClean="0">
                <a:solidFill>
                  <a:prstClr val="black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Students can learn the Chinese culture and values through the series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"/>
            </a:pPr>
            <a:r>
              <a:rPr lang="en-US" altLang="zh-CN" sz="2400" dirty="0" smtClean="0">
                <a:solidFill>
                  <a:prstClr val="black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Helps forge harmony and cohesion with the Chinese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"/>
            </a:pPr>
            <a:r>
              <a:rPr lang="en-US" altLang="zh-CN" sz="2400" dirty="0" smtClean="0">
                <a:solidFill>
                  <a:prstClr val="black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Focuses on communication skills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"/>
            </a:pPr>
            <a:r>
              <a:rPr lang="en-US" altLang="zh-CN" sz="2400" dirty="0" smtClean="0">
                <a:solidFill>
                  <a:prstClr val="black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Suitable as </a:t>
            </a:r>
            <a:r>
              <a:rPr lang="en-US" altLang="zh-CN" sz="2400" dirty="0" smtClean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enrichment </a:t>
            </a:r>
            <a:r>
              <a:rPr lang="en-US" altLang="zh-CN" sz="2400" dirty="0" err="1" smtClean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programme</a:t>
            </a:r>
            <a:endParaRPr lang="zh-CN" altLang="en-US" sz="2400" dirty="0">
              <a:solidFill>
                <a:srgbClr val="FF0000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60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964d8b7-729b-4377-b284-086b1ab6c029">JTKYN6KTDYZ7-530597352-182062</_dlc_DocId>
    <_dlc_DocIdUrl xmlns="c964d8b7-729b-4377-b284-086b1ab6c029">
      <Url>https://sghost.sharepoint.com/sites/mce_marketing/_layouts/15/DocIdRedir.aspx?ID=JTKYN6KTDYZ7-530597352-182062</Url>
      <Description>JTKYN6KTDYZ7-530597352-182062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7D0A1C428554CAC590349F01204C2" ma:contentTypeVersion="14" ma:contentTypeDescription="Create a new document." ma:contentTypeScope="" ma:versionID="f14e74dc900675ffde68414d0ead1346">
  <xsd:schema xmlns:xsd="http://www.w3.org/2001/XMLSchema" xmlns:xs="http://www.w3.org/2001/XMLSchema" xmlns:p="http://schemas.microsoft.com/office/2006/metadata/properties" xmlns:ns2="c964d8b7-729b-4377-b284-086b1ab6c029" xmlns:ns3="00f618aa-c899-4392-889a-b5721460303c" targetNamespace="http://schemas.microsoft.com/office/2006/metadata/properties" ma:root="true" ma:fieldsID="d8d7b9d5a59549bbb4a9d3befc6a40be" ns2:_="" ns3:_="">
    <xsd:import namespace="c964d8b7-729b-4377-b284-086b1ab6c029"/>
    <xsd:import namespace="00f618aa-c899-4392-889a-b572146030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4d8b7-729b-4377-b284-086b1ab6c0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618aa-c899-4392-889a-b572146030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C1F85-6C9B-4E0F-BE4A-A9980B7BA6C0}"/>
</file>

<file path=customXml/itemProps2.xml><?xml version="1.0" encoding="utf-8"?>
<ds:datastoreItem xmlns:ds="http://schemas.openxmlformats.org/officeDocument/2006/customXml" ds:itemID="{4E170D5F-2EE6-465C-84A1-0825F8700BCC}"/>
</file>

<file path=customXml/itemProps3.xml><?xml version="1.0" encoding="utf-8"?>
<ds:datastoreItem xmlns:ds="http://schemas.openxmlformats.org/officeDocument/2006/customXml" ds:itemID="{E7129B73-9264-48CE-9A38-21715B7DEADE}"/>
</file>

<file path=customXml/itemProps4.xml><?xml version="1.0" encoding="utf-8"?>
<ds:datastoreItem xmlns:ds="http://schemas.openxmlformats.org/officeDocument/2006/customXml" ds:itemID="{9F81D3E9-A270-4BED-ADBB-20E4BA4FA7A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Dax</vt:lpstr>
      <vt:lpstr>SimHei</vt:lpstr>
      <vt:lpstr>宋体</vt:lpstr>
      <vt:lpstr>宋体</vt:lpstr>
      <vt:lpstr>Arial</vt:lpstr>
      <vt:lpstr>Calibri</vt:lpstr>
      <vt:lpstr>Wingdings</vt:lpstr>
      <vt:lpstr>1_Office Theme</vt:lpstr>
      <vt:lpstr>Photo Editor Photo</vt:lpstr>
      <vt:lpstr>华语会话 初级 Conversational Chinese – Elementary (13-16 years old)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中学华文（普通学术）</dc:title>
  <dc:creator>Tiffany Lim Yin Ling</dc:creator>
  <cp:lastModifiedBy>Tiffany Lim Yin Ling</cp:lastModifiedBy>
  <cp:revision>3</cp:revision>
  <dcterms:created xsi:type="dcterms:W3CDTF">2015-10-16T06:38:37Z</dcterms:created>
  <dcterms:modified xsi:type="dcterms:W3CDTF">2015-10-16T06:40:51Z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0x0101009587D0A1C428554CAC590349F01204C2</vt:lpwstr>
  </property>
  <property fmtid="{D5CDD505-2E9C-101B-9397-08002B2CF9AE}" pid="3" name="_dlc_DocIdItemGuid">
    <vt:lpwstr>2c0ef40b-eea6-428a-b623-b36b30c8922c</vt:lpwstr>
  </property>
</Properties>
</file>